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CH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7ef79dd01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7ef79dd01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Qint is limited by the dielectric losses since radiation losses are expected to be small in CPW resonators.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Also, resistive losses are negligible under Tc of the superconductor. </a:t>
            </a:r>
            <a:endParaRPr/>
          </a:p>
        </p:txBody>
      </p:sp>
      <p:sp>
        <p:nvSpPr>
          <p:cNvPr id="194" name="Google Shape;194;g227ef79dd01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7ef79dd01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7ef79dd01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27ef79dd01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7ef79dd01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7ef79dd01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27ef79dd01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7ef79dd01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7ef79dd01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27ef79dd01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7ef79dd01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7ef79dd01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27ef79dd01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7ef79dd01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7ef79dd01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-A TL resonator is a distributed device with voltages and currents varying in magnitude and phase over its LENGTH.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-Around resonance, the properties of a TL resonator can be approximated to parallel LCR oscillator</a:t>
            </a:r>
            <a:endParaRPr/>
          </a:p>
        </p:txBody>
      </p:sp>
      <p:sp>
        <p:nvSpPr>
          <p:cNvPr id="175" name="Google Shape;175;g227ef79dd01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7ef79dd01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7ef79dd01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-To understand this effect the series connection the series connection of Ck and RL can be transformed into a Norton equivalent.</a:t>
            </a:r>
            <a:endParaRPr/>
          </a:p>
        </p:txBody>
      </p:sp>
      <p:sp>
        <p:nvSpPr>
          <p:cNvPr id="182" name="Google Shape;182;g227ef79dd01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7ef79dd01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7ef79dd01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27ef79dd01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hyperlink" Target="https://arxiv.org/search/cond-mat?searchtype=author&amp;query=Wallraff%2C+A" TargetMode="External"/><Relationship Id="rId11" Type="http://schemas.openxmlformats.org/officeDocument/2006/relationships/hyperlink" Target="https://arxiv.org/search/cond-mat?searchtype=author&amp;query=Girvin%2C+S+M" TargetMode="External"/><Relationship Id="rId10" Type="http://schemas.openxmlformats.org/officeDocument/2006/relationships/hyperlink" Target="https://arxiv.org/search/cond-mat?searchtype=author&amp;query=Kumar%2C+S" TargetMode="External"/><Relationship Id="rId12" Type="http://schemas.openxmlformats.org/officeDocument/2006/relationships/hyperlink" Target="https://arxiv.org/search/cond-mat?searchtype=author&amp;query=Schoelkopf%2C+R+J" TargetMode="External"/><Relationship Id="rId9" Type="http://schemas.openxmlformats.org/officeDocument/2006/relationships/hyperlink" Target="https://arxiv.org/search/cond-mat?searchtype=author&amp;query=Majer%2C+J" TargetMode="External"/><Relationship Id="rId5" Type="http://schemas.openxmlformats.org/officeDocument/2006/relationships/hyperlink" Target="https://arxiv.org/search/cond-mat?searchtype=author&amp;query=Schuster%2C+D+I" TargetMode="External"/><Relationship Id="rId6" Type="http://schemas.openxmlformats.org/officeDocument/2006/relationships/hyperlink" Target="https://arxiv.org/search/cond-mat?searchtype=author&amp;query=Blais%2C+A" TargetMode="External"/><Relationship Id="rId7" Type="http://schemas.openxmlformats.org/officeDocument/2006/relationships/hyperlink" Target="https://arxiv.org/search/cond-mat?searchtype=author&amp;query=Frunzio%2C+L" TargetMode="External"/><Relationship Id="rId8" Type="http://schemas.openxmlformats.org/officeDocument/2006/relationships/hyperlink" Target="https://arxiv.org/search/cond-mat?searchtype=author&amp;query=Huang%2C+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4.png"/><Relationship Id="rId13" Type="http://schemas.openxmlformats.org/officeDocument/2006/relationships/image" Target="../media/image5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.png"/><Relationship Id="rId15" Type="http://schemas.openxmlformats.org/officeDocument/2006/relationships/image" Target="../media/image4.png"/><Relationship Id="rId1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536669" y="529126"/>
            <a:ext cx="9309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CH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Strong coupling between CPW resonator and qubit</a:t>
            </a:r>
            <a:endParaRPr b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36669" y="1465100"/>
            <a:ext cx="5353949" cy="615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1)Decoherence effects 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(dephasing rate, spontaneous decay of the excited state) prevent coherent time evolution of the qubit states =&gt; the qubit alone is not suited for computation.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2)Losses in CPW resonators 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(coupling to external in/out line, dieletric losses) result in decay of the field mode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=&gt; 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</a:t>
            </a:r>
            <a:r>
              <a:rPr lang="fr-CH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coupling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strength 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</a:t>
            </a:r>
            <a:r>
              <a:rPr lang="fr-CH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fr-CH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resonator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the </a:t>
            </a:r>
            <a:r>
              <a:rPr lang="fr-CH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qubit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exceeds the </a:t>
            </a:r>
            <a:r>
              <a:rPr lang="fr-CH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decay rates times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=&gt; coherent oscillations =&gt; </a:t>
            </a:r>
            <a:r>
              <a:rPr b="1" lang="fr-CH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coherent qubit control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coupling require </a:t>
            </a:r>
            <a:r>
              <a:rPr lang="fr-CH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high vacuum electric field E0 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resonator and high </a:t>
            </a:r>
            <a:r>
              <a:rPr lang="fr-CH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electric dipole moment </a:t>
            </a: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qubit.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0618" y="1546685"/>
            <a:ext cx="6217138" cy="428114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91" name="Google Shape;91;p13"/>
          <p:cNvSpPr txBox="1"/>
          <p:nvPr/>
        </p:nvSpPr>
        <p:spPr>
          <a:xfrm>
            <a:off x="7587783" y="5877492"/>
            <a:ext cx="46822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Circuit Quantum Electrodynamics: Coherent Coupling of a Single Photon to a Cooper Pair Box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A. Wallraff</a:t>
            </a: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H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D. I. Schuster</a:t>
            </a: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H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A. Blais</a:t>
            </a: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H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L. Frunzio</a:t>
            </a: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H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R.-S. Huang</a:t>
            </a: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H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J. Majer</a:t>
            </a: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H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S. Kumar</a:t>
            </a: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H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S. M. Girvin</a:t>
            </a: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H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R. J. Schoelkopf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638" y="297513"/>
            <a:ext cx="9382726" cy="62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01" y="597475"/>
            <a:ext cx="11394500" cy="53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925" y="53275"/>
            <a:ext cx="9856148" cy="67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338" y="273501"/>
            <a:ext cx="9527324" cy="63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/>
        </p:nvSpPr>
        <p:spPr>
          <a:xfrm>
            <a:off x="294886" y="12"/>
            <a:ext cx="930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Harmonic Modes</a:t>
            </a:r>
            <a:endParaRPr b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13" y="980175"/>
            <a:ext cx="10552976" cy="52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480833" y="1394125"/>
            <a:ext cx="4662344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E0 is given by using a </a:t>
            </a:r>
            <a:r>
              <a:rPr lang="fr-CH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distributed element construction resonator </a:t>
            </a:r>
            <a:r>
              <a:rPr lang="fr-C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 stray capacitances and inductances) with </a:t>
            </a:r>
            <a:r>
              <a:rPr lang="fr-CH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low lateral size scales </a:t>
            </a:r>
            <a:r>
              <a:rPr lang="fr-C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CPW resonator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2845" r="0" t="0"/>
          <a:stretch/>
        </p:blipFill>
        <p:spPr>
          <a:xfrm>
            <a:off x="5470929" y="1155594"/>
            <a:ext cx="6361872" cy="273369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98" name="Google Shape;98;p14"/>
          <p:cNvSpPr txBox="1"/>
          <p:nvPr/>
        </p:nvSpPr>
        <p:spPr>
          <a:xfrm>
            <a:off x="8702831" y="3977408"/>
            <a:ext cx="609665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Forn-Diaz, Pol. (2010). Superconducting Qubits and Quantum Resonators. 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13019" y="3676916"/>
            <a:ext cx="9566501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Characteristics of CPW resonator: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fr-C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 defined </a:t>
            </a:r>
            <a:r>
              <a:rPr lang="fr-CH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resonance frequency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fr-C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</a:t>
            </a:r>
            <a:r>
              <a:rPr lang="fr-CH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baseline="-25000" lang="fr-CH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fr-CH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Char char="•"/>
            </a:pPr>
            <a:r>
              <a:rPr lang="fr-CH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baseline="-25000" lang="fr-CH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ext</a:t>
            </a:r>
            <a:r>
              <a:rPr baseline="-25000" lang="fr-C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depending on the application: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-&gt; Low: fast measurements on the qubit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-&gt; High: store photons for quantum memory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295822" y="231129"/>
            <a:ext cx="9309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Requirements on resonator properties</a:t>
            </a:r>
            <a:endParaRPr b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5"/>
          <p:cNvGrpSpPr/>
          <p:nvPr/>
        </p:nvGrpSpPr>
        <p:grpSpPr>
          <a:xfrm>
            <a:off x="452668" y="1954677"/>
            <a:ext cx="6227152" cy="4229328"/>
            <a:chOff x="723456" y="1872263"/>
            <a:chExt cx="6227152" cy="4229328"/>
          </a:xfrm>
        </p:grpSpPr>
        <p:pic>
          <p:nvPicPr>
            <p:cNvPr id="106" name="Google Shape;10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3456" y="2601475"/>
              <a:ext cx="4205924" cy="3500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5"/>
            <p:cNvSpPr txBox="1"/>
            <p:nvPr/>
          </p:nvSpPr>
          <p:spPr>
            <a:xfrm>
              <a:off x="4840228" y="3889772"/>
              <a:ext cx="1632774" cy="7314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SiO2 layer with thermal oxydation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h2=550nm e2=3.78</a:t>
              </a:r>
              <a:endParaRPr/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1851466" y="1872263"/>
              <a:ext cx="1467204" cy="51812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Center conductor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w=10um</a:t>
              </a:r>
              <a:endParaRPr/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767826" y="1888130"/>
              <a:ext cx="973679" cy="51812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Gap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s=6.6um</a:t>
              </a:r>
              <a:endParaRPr/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4840228" y="3266103"/>
              <a:ext cx="2110380" cy="51812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Aluminium Metallization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t=200nm</a:t>
              </a:r>
              <a:endParaRPr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4840228" y="4944145"/>
              <a:ext cx="1770325" cy="7314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Undoped (100)-oriented Si substrate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h1=500um e1=11.6</a:t>
              </a:r>
              <a:endParaRPr/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3574667" y="1872263"/>
              <a:ext cx="1467204" cy="51812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Lateral ground planes</a:t>
              </a:r>
              <a:endParaRPr/>
            </a:p>
          </p:txBody>
        </p:sp>
        <p:cxnSp>
          <p:nvCxnSpPr>
            <p:cNvPr id="113" name="Google Shape;113;p15"/>
            <p:cNvCxnSpPr>
              <a:stCxn id="112" idx="2"/>
            </p:cNvCxnSpPr>
            <p:nvPr/>
          </p:nvCxnSpPr>
          <p:spPr>
            <a:xfrm flipH="1">
              <a:off x="3794669" y="2390389"/>
              <a:ext cx="513600" cy="95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4" name="Google Shape;114;p15"/>
            <p:cNvCxnSpPr>
              <a:stCxn id="108" idx="2"/>
            </p:cNvCxnSpPr>
            <p:nvPr/>
          </p:nvCxnSpPr>
          <p:spPr>
            <a:xfrm>
              <a:off x="2585068" y="2390389"/>
              <a:ext cx="0" cy="95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5" name="Google Shape;115;p15"/>
            <p:cNvCxnSpPr/>
            <p:nvPr/>
          </p:nvCxnSpPr>
          <p:spPr>
            <a:xfrm>
              <a:off x="1448256" y="2406256"/>
              <a:ext cx="661794" cy="130125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6" name="Google Shape;116;p15"/>
            <p:cNvCxnSpPr/>
            <p:nvPr/>
          </p:nvCxnSpPr>
          <p:spPr>
            <a:xfrm flipH="1">
              <a:off x="1612663" y="2390388"/>
              <a:ext cx="2695606" cy="9518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7" name="Google Shape;117;p15"/>
            <p:cNvCxnSpPr>
              <a:stCxn id="110" idx="1"/>
            </p:cNvCxnSpPr>
            <p:nvPr/>
          </p:nvCxnSpPr>
          <p:spPr>
            <a:xfrm rot="10800000">
              <a:off x="4051528" y="3525166"/>
              <a:ext cx="788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8" name="Google Shape;118;p15"/>
            <p:cNvCxnSpPr/>
            <p:nvPr/>
          </p:nvCxnSpPr>
          <p:spPr>
            <a:xfrm rot="10800000">
              <a:off x="4051427" y="4216272"/>
              <a:ext cx="78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9" name="Google Shape;119;p15"/>
            <p:cNvCxnSpPr/>
            <p:nvPr/>
          </p:nvCxnSpPr>
          <p:spPr>
            <a:xfrm rot="10800000">
              <a:off x="4051428" y="5237708"/>
              <a:ext cx="78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120" name="Google Shape;120;p15"/>
          <p:cNvPicPr preferRelativeResize="0"/>
          <p:nvPr/>
        </p:nvPicPr>
        <p:blipFill rotWithShape="1">
          <a:blip r:embed="rId4">
            <a:alphaModFix/>
          </a:blip>
          <a:srcRect b="14162" l="7711" r="0" t="0"/>
          <a:stretch/>
        </p:blipFill>
        <p:spPr>
          <a:xfrm>
            <a:off x="7211778" y="692890"/>
            <a:ext cx="4633557" cy="582937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21" name="Google Shape;121;p15"/>
          <p:cNvSpPr txBox="1"/>
          <p:nvPr/>
        </p:nvSpPr>
        <p:spPr>
          <a:xfrm>
            <a:off x="295822" y="231129"/>
            <a:ext cx="9309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CPW resonator geometry and fabrication</a:t>
            </a:r>
            <a:endParaRPr b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295822" y="6037114"/>
            <a:ext cx="614963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Appl. Phys. 104, 113904 (2008)© 2008 American Institute of Physics. Coplanar waveguide resonators for circuit quantum electrodynamics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/>
        </p:nvSpPr>
        <p:spPr>
          <a:xfrm>
            <a:off x="495773" y="1660088"/>
            <a:ext cx="8550115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1) Bulk resistivity of Si substrate </a:t>
            </a:r>
            <a:r>
              <a:rPr lang="fr-CH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determined at room temperature with </a:t>
            </a:r>
            <a:r>
              <a:rPr lang="fr-CH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Van Der Paw measurements</a:t>
            </a:r>
            <a:endParaRPr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2) SiO2 layer thickness </a:t>
            </a:r>
            <a:r>
              <a:rPr lang="fr-CH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measured by </a:t>
            </a:r>
            <a:r>
              <a:rPr lang="fr-CH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fr-CH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inspection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3) SEM</a:t>
            </a:r>
            <a:r>
              <a:rPr lang="fr-CH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inspection after </a:t>
            </a:r>
            <a:r>
              <a:rPr lang="fr-CH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dicing</a:t>
            </a:r>
            <a:r>
              <a:rPr lang="fr-CH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verify the degree of control over fabrication processes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4) S21 transmission </a:t>
            </a:r>
            <a:r>
              <a:rPr lang="fr-CH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measured with </a:t>
            </a:r>
            <a:r>
              <a:rPr lang="fr-CH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40GHz VNA </a:t>
            </a:r>
            <a:r>
              <a:rPr lang="fr-CH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pulse tube based dilution refrigerator system at </a:t>
            </a:r>
            <a:r>
              <a:rPr lang="fr-CH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20mK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425329" y="498449"/>
            <a:ext cx="9309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CPW resonator geometry and fabrication</a:t>
            </a:r>
            <a:endParaRPr b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425329" y="6506764"/>
            <a:ext cx="614963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Appl. Phys. 104, 113904 (2008)© 2008 American Institute of Physics. Coplanar waveguide resonators for circuit quantum electrodynamics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787" y="1054823"/>
            <a:ext cx="4795701" cy="35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3643213" y="4977175"/>
            <a:ext cx="270656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Finger capacitance: (E, H)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b="1" lang="fr-CH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Overcoupled</a:t>
            </a:r>
            <a:r>
              <a:rPr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Qint&gt;Qext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Ql: Need for 32dB gain HEMT and 35dB gain TAmplifiers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377748" y="5007132"/>
            <a:ext cx="322653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Gap capacitance : (I, K)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Arial"/>
              <a:buChar char="•"/>
            </a:pPr>
            <a:r>
              <a:rPr lang="fr-CH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Undercoupled</a:t>
            </a:r>
            <a:r>
              <a:rPr lang="fr-CH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Qint&lt;Qext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Ql: Need for 32dB gain HEMT and 35dB gain TAmplifiers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092" y="1121539"/>
            <a:ext cx="5093701" cy="334114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6013587" y="1636033"/>
            <a:ext cx="4952712" cy="173141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6013587" y="3429000"/>
            <a:ext cx="4952712" cy="83048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5">
            <a:alphaModFix/>
          </a:blip>
          <a:srcRect b="6126" l="16420" r="17219" t="6721"/>
          <a:stretch/>
        </p:blipFill>
        <p:spPr>
          <a:xfrm rot="-5400000">
            <a:off x="7630687" y="3733505"/>
            <a:ext cx="2178457" cy="380480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543063" y="247941"/>
            <a:ext cx="9309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CPW resonator external coupling</a:t>
            </a:r>
            <a:endParaRPr b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51750" y="6478008"/>
            <a:ext cx="614963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Appl. Phys. 104, 113904 (2008)© 2008 American Institute of Physics. Coplanar waveguide resonators for circuit quantum electrodynamics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124" y="1439247"/>
            <a:ext cx="1583023" cy="88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697" y="2465596"/>
            <a:ext cx="4484096" cy="188042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817211" y="936351"/>
            <a:ext cx="38930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Resonance frequency: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4405" y="4668023"/>
            <a:ext cx="1838365" cy="75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496174" y="5447962"/>
            <a:ext cx="31838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b="1"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Conformal mapping : provide analytical expression ɛff for double layer substrates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b="1"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FEM =&gt; ɛff = 5.22</a:t>
            </a:r>
            <a:endParaRPr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1843" y="4520999"/>
            <a:ext cx="1692044" cy="7545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8"/>
          <p:cNvGrpSpPr/>
          <p:nvPr/>
        </p:nvGrpSpPr>
        <p:grpSpPr>
          <a:xfrm>
            <a:off x="5957887" y="4623581"/>
            <a:ext cx="1633358" cy="442335"/>
            <a:chOff x="544278" y="4792137"/>
            <a:chExt cx="2104220" cy="569989"/>
          </a:xfrm>
        </p:grpSpPr>
        <p:pic>
          <p:nvPicPr>
            <p:cNvPr id="154" name="Google Shape;154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4278" y="4816921"/>
              <a:ext cx="496668" cy="496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87758" y="4792137"/>
              <a:ext cx="575686" cy="509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73770" y="4832270"/>
              <a:ext cx="474728" cy="509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40946" y="4962615"/>
              <a:ext cx="298589" cy="205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8"/>
            <p:cNvSpPr txBox="1"/>
            <p:nvPr/>
          </p:nvSpPr>
          <p:spPr>
            <a:xfrm>
              <a:off x="1807928" y="4812305"/>
              <a:ext cx="365841" cy="549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H" sz="24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</p:grpSp>
      <p:sp>
        <p:nvSpPr>
          <p:cNvPr id="159" name="Google Shape;159;p18"/>
          <p:cNvSpPr txBox="1"/>
          <p:nvPr/>
        </p:nvSpPr>
        <p:spPr>
          <a:xfrm>
            <a:off x="4098283" y="5280845"/>
            <a:ext cx="362448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Inertia to move copper pairs not negligeable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=&gt; large carrier relaxation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Scales with the square of the London penetration depth</a:t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06803" y="4605580"/>
            <a:ext cx="1236233" cy="344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7875222" y="5047186"/>
            <a:ext cx="392243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 Ohms characteristic impedence for transmission lines of radiofrequency signals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loss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power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fr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voltage for transmission lines of radiofrequency signals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46838" y="1227012"/>
            <a:ext cx="1412676" cy="46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07693" y="1734632"/>
            <a:ext cx="1646315" cy="32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43824" y="936265"/>
            <a:ext cx="4979351" cy="316256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/>
        </p:nvSpPr>
        <p:spPr>
          <a:xfrm>
            <a:off x="6083048" y="4069560"/>
            <a:ext cx="8626952" cy="27699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17776" l="-70" r="0" t="-22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315111" y="188912"/>
            <a:ext cx="9309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CPW resonator properties</a:t>
            </a:r>
            <a:endParaRPr b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253093" y="791447"/>
            <a:ext cx="11515724" cy="3669315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7883448" y="4521522"/>
            <a:ext cx="3885369" cy="2147566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4006555" y="4531937"/>
            <a:ext cx="3807946" cy="2147566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253093" y="4521522"/>
            <a:ext cx="3670006" cy="2147566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5864172" y="6650067"/>
            <a:ext cx="614963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Appl. Phys. 104, 113904 (2008)© 2008 American Institute of Physics. Coplanar waveguide resonators for circuit quantum electrodynamics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475" y="585000"/>
            <a:ext cx="8364976" cy="612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294886" y="12"/>
            <a:ext cx="930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Input/Output Coupling</a:t>
            </a:r>
            <a:endParaRPr b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500" y="383025"/>
            <a:ext cx="9747124" cy="60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313" y="76200"/>
            <a:ext cx="7763366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